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305" r:id="rId2"/>
    <p:sldId id="306" r:id="rId3"/>
    <p:sldId id="307" r:id="rId4"/>
    <p:sldId id="308" r:id="rId5"/>
    <p:sldId id="294" r:id="rId6"/>
    <p:sldId id="309" r:id="rId7"/>
    <p:sldId id="295" r:id="rId8"/>
    <p:sldId id="296" r:id="rId9"/>
    <p:sldId id="310" r:id="rId10"/>
    <p:sldId id="297" r:id="rId11"/>
    <p:sldId id="299" r:id="rId12"/>
    <p:sldId id="300" r:id="rId13"/>
    <p:sldId id="311" r:id="rId14"/>
    <p:sldId id="312" r:id="rId15"/>
    <p:sldId id="313" r:id="rId16"/>
    <p:sldId id="302" r:id="rId17"/>
    <p:sldId id="303" r:id="rId18"/>
    <p:sldId id="304" r:id="rId19"/>
    <p:sldId id="256" r:id="rId20"/>
    <p:sldId id="263" r:id="rId21"/>
    <p:sldId id="288" r:id="rId22"/>
    <p:sldId id="264" r:id="rId23"/>
    <p:sldId id="265" r:id="rId24"/>
    <p:sldId id="314" r:id="rId25"/>
    <p:sldId id="293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94E7D0-1A01-407D-8E53-A2382D7F783D}" type="datetimeFigureOut">
              <a:rPr lang="ar-SA" smtClean="0"/>
              <a:t>21/09/1443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DA274B-538B-4AB9-8412-FD5698378C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434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8520-C749-4D10-A703-DFC9FE3DC049}" type="datetime1">
              <a:rPr lang="ar-SA" smtClean="0"/>
              <a:t>21/09/1443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2DC7-91BA-467A-B0A3-04806CB2F4B2}" type="datetime1">
              <a:rPr lang="ar-SA" smtClean="0"/>
              <a:t>21/09/1443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A70F-3FDE-4A4A-8F4B-2A13E99FE806}" type="datetime1">
              <a:rPr lang="ar-SA" smtClean="0"/>
              <a:t>21/09/1443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7A3D-D2FD-4634-8521-4C3639F7ADB3}" type="datetime1">
              <a:rPr lang="ar-SA" smtClean="0"/>
              <a:t>21/09/1443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3B16-6E69-4354-A7DF-2BA2169396D7}" type="datetime1">
              <a:rPr lang="ar-SA" smtClean="0"/>
              <a:t>21/09/1443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797C-9984-4D67-B71E-6AB7F2BF7A64}" type="datetime1">
              <a:rPr lang="ar-SA" smtClean="0"/>
              <a:t>21/09/1443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558-FE4D-4395-A35A-0DF4D35DDFE6}" type="datetime1">
              <a:rPr lang="ar-SA" smtClean="0"/>
              <a:t>21/09/1443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C689-D0BC-4B5A-9069-6807A0B2F382}" type="datetime1">
              <a:rPr lang="ar-SA" smtClean="0"/>
              <a:t>21/09/1443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1C4F-AFB8-49F8-8E88-517BC531CFD0}" type="datetime1">
              <a:rPr lang="ar-SA" smtClean="0"/>
              <a:t>21/09/1443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B633-277E-4304-8C92-9310455AD23F}" type="datetime1">
              <a:rPr lang="ar-SA" smtClean="0"/>
              <a:t>21/09/1443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DA97-FB49-49DF-8379-F25C90F6AB6F}" type="datetime1">
              <a:rPr lang="ar-SA" smtClean="0"/>
              <a:t>21/09/1443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3AB7F-FD80-46D0-AB6A-F78FB9182B6E}" type="datetime1">
              <a:rPr lang="ar-SA" smtClean="0"/>
              <a:t>21/09/1443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4"/>
          <p:cNvSpPr>
            <a:spLocks noChangeArrowheads="1" noChangeShapeType="1" noTextEdit="1"/>
          </p:cNvSpPr>
          <p:nvPr/>
        </p:nvSpPr>
        <p:spPr bwMode="auto">
          <a:xfrm>
            <a:off x="1361444" y="1785938"/>
            <a:ext cx="4467333" cy="4738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ar-SA" sz="3600" kern="10">
              <a:gradFill rotWithShape="1">
                <a:gsLst>
                  <a:gs pos="0">
                    <a:srgbClr val="002F47"/>
                  </a:gs>
                  <a:gs pos="50000">
                    <a:srgbClr val="006699"/>
                  </a:gs>
                  <a:gs pos="100000">
                    <a:srgbClr val="002F47"/>
                  </a:gs>
                </a:gsLst>
                <a:lin ang="5400000" scaled="1"/>
              </a:gradFill>
              <a:effectLst>
                <a:prstShdw prst="shdw17" dist="17961" dir="2700000">
                  <a:srgbClr val="003D5C"/>
                </a:prstShdw>
              </a:effectLst>
              <a:latin typeface="Arial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720726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Medical physics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3D5C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3D5C"/>
                  </a:prstShdw>
                </a:effectLst>
                <a:latin typeface="Times New Roman" pitchFamily="18" charset="0"/>
                <a:cs typeface="Times New Roman" pitchFamily="18" charset="0"/>
              </a:rPr>
              <a:t>(code)-year 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3D5C"/>
                  </a:prst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AU" sz="2800" kern="10" dirty="0"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3D5C"/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4" y="228600"/>
            <a:ext cx="13769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HP\Desktop\fifth_copy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42" y="182564"/>
            <a:ext cx="152115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5257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0" y="3488204"/>
            <a:ext cx="396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Assistants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profess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Dr.Ghania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Salim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Thaher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Physiology Department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99359" y="1803287"/>
            <a:ext cx="7772400" cy="7350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L21- Sound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Medicine</a:t>
            </a:r>
            <a:endParaRPr lang="ar-IQ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7386" y="1988840"/>
                <a:ext cx="8839200" cy="3013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∘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𝟔𝟒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𝟒𝟑𝟎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𝟔𝟒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𝟒𝟑𝟎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𝟗𝟗𝟗𝟓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∘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) 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𝟒𝟑𝟎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1.9995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 we obtain the ratios of the reflected and transmitted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intensities (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𝑰 =(Pₒ)²/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2Z)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(R²/ 2Z₁)/(Aₒ²/2Z₁) = (R/Aₒ)² = (0.9995)² =0.9990 </a:t>
                </a:r>
              </a:p>
              <a:p>
                <a:pPr algn="l" rtl="0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(T²/2Z₂) / (Aₒ²/2 Z₁)=(Z₁/Z₂)(T/Aₒ)² = 0.001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86" y="1988840"/>
                <a:ext cx="8839200" cy="3013389"/>
              </a:xfrm>
              <a:prstGeom prst="rect">
                <a:avLst/>
              </a:prstGeom>
              <a:blipFill rotWithShape="0">
                <a:blip r:embed="rId3"/>
                <a:stretch>
                  <a:fillRect l="-1103" b="-363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11560" y="18864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Calculate the ratios of the pressure amplitudes and intensities of the reflected and transmitted sound waves from air to muscle.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5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152400"/>
            <a:ext cx="8864600" cy="482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Example.3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amplitudes and intensities of the reflected and transmitted sound waves from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₁=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𝟏.𝟒𝟖 𝒙𝟏𝟎 ⁶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₂=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𝟏.𝟔𝟒)𝒙𝟏𝟎⁶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)using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values from Table(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 الكتاب المنهجي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𝑹/𝑨ₒ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=(𝟏.𝟔𝟒−𝟏.𝟒𝟖)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𝒙𝟏𝟎⁶/(𝟏.𝟔𝟒+𝟏.𝟒𝟖)𝒙𝟏𝟎⁶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𝟎. 𝟎𝟓𝟏𝟑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𝑻/𝑨ₒ=(𝟏.𝟔𝟒)𝒙𝟏𝟎⁶/(𝟏.𝟔𝟒+𝟏.𝟒𝟖)𝒙𝟏𝟎⁶ = 𝟏. 𝟎𝟓𝟏𝟑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(𝑹/𝑨ₒ)²= (𝟎.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𝟎𝟓𝟏𝟑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 = 𝟎.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𝟎𝟎𝟐𝟔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₁/𝒁₂(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𝑻/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𝑨ₒ) ² =(𝟏.𝟒𝟖 𝒙𝟏𝟎 ⁶/𝟏.𝟔𝟒 𝒙𝟏𝟎 ⁶ )(𝟏. 𝟎𝟓𝟏𝟑) ²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=𝟎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𝟗𝟗𝟕𝟒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6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228600" y="188640"/>
            <a:ext cx="86868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Attenuation of sound wave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Weakening of sound as it propagates.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When sound wave passes through tissue, there is some loss of energy due to frictional effects.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4284" y="2060848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Attenuation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includes absorption (conversion to heat), and reflection and scattering of the sound as it encounters tissue interfaces.</a:t>
            </a:r>
            <a:endParaRPr lang="ar-S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4284" y="3242492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Absorption is the main factor that contributes to attenuation.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Attenuation is quantified in decibels (dB).</a:t>
            </a:r>
            <a:endParaRPr lang="ar-S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56" y="4073489"/>
            <a:ext cx="6169687" cy="25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51520" y="116632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absorption of energy in the tissue causes a reduction in the amplitude of sound wave.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A at a depth X cm in medium is related to initial amplitude Aₒ(x=0) by the exponential equation</a:t>
            </a:r>
            <a:endParaRPr lang="ar-S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>
            <a:spLocks/>
          </p:cNvSpPr>
          <p:nvPr/>
        </p:nvSpPr>
        <p:spPr>
          <a:xfrm>
            <a:off x="3566748" y="1706085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>
              <a:spcAft>
                <a:spcPts val="0"/>
              </a:spcAft>
            </a:pPr>
            <a:r>
              <a:rPr lang="en-US" sz="2800" kern="120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𝑨</a:t>
            </a:r>
            <a:r>
              <a:rPr lang="en-US" sz="2800" kern="12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2800" kern="120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𝑨</a:t>
            </a:r>
            <a:r>
              <a:rPr lang="en-US" sz="2800" kern="12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ₒ </a:t>
            </a:r>
            <a:r>
              <a:rPr lang="en-US" sz="2800" kern="120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𝒆</a:t>
            </a:r>
            <a:r>
              <a:rPr lang="en-US" sz="2800" kern="1200" baseline="300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</a:t>
            </a:r>
            <a:r>
              <a:rPr lang="en-US" sz="2800" kern="1200" baseline="3000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𝜶𝒙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" y="2420888"/>
            <a:ext cx="8686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Where α  is the absorption coefficient for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medium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Attenuation coefficient)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32244" y="3414016"/>
            <a:ext cx="8277475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Attenuation coefficient (alpha)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 the attenuation that occurs with each cm the sound wave travels. The farther the sound travels the greater the attenuation.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390364" y="548680"/>
                <a:ext cx="8363272" cy="3490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Note: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attenuation coefficient increases, attenuation increases. If path length increases, attenuation increases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Attenuation increase with increasing frequency: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Attenuation (dB) =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×  frequency (MHz) x path length (cm)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Attenuation limits the depth of images (penetration).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Note: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frequency increases penetration decreases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Frequencies used in diagnostic ultrasound range from 2 to 15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MHz.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Lower frequencies are used for deeper penetration.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64" y="548680"/>
                <a:ext cx="8363272" cy="3490186"/>
              </a:xfrm>
              <a:prstGeom prst="rect">
                <a:avLst/>
              </a:prstGeom>
              <a:blipFill rotWithShape="0">
                <a:blip r:embed="rId2"/>
                <a:stretch>
                  <a:fillRect l="-1093" t="-698" b="-209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2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57200" y="116632"/>
            <a:ext cx="8075240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Since the intensity is proportional to the square of the amplitude, its dependence with depth is 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 = I₀ </a:t>
            </a:r>
            <a:r>
              <a:rPr 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𝒆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−2</a:t>
            </a:r>
            <a:r>
              <a:rPr lang="en-US" sz="2400" b="1" baseline="30000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𝜶𝒙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Where </a:t>
            </a:r>
            <a:r>
              <a:rPr lang="en-US" sz="2400" b="1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₀ is the incident intensity at X = 0 and I is intensity at a depth X,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2α absorption coefficient. The half-value thickness (HVT) is the tissue thickness needed to decrease </a:t>
            </a:r>
            <a:r>
              <a:rPr lang="en-US" sz="2400" b="1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ₒ   to </a:t>
            </a:r>
            <a:r>
              <a:rPr lang="en-US" sz="2400" b="1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ₒ/2.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1279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a depth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 in medium is related to initial amplitude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Aₒ(x=0)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exponential equation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540307" y="2027688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𝑨 = 𝑨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ₒ 𝒆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−𝜶𝒙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623349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α  is the absorption coefficient for the medium</a:t>
            </a:r>
            <a:endParaRPr lang="ar-IQ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/>
              <p:nvPr/>
            </p:nvSpPr>
            <p:spPr>
              <a:xfrm>
                <a:off x="381000" y="3501180"/>
                <a:ext cx="83058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/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l-GR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∝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A²  </a:t>
                </a:r>
              </a:p>
              <a:p>
                <a:pPr algn="l" rtl="0"/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</a:p>
              <a:p>
                <a:pPr algn="ctr" rtl="0"/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I₀ 𝒆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−2𝜶𝒙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𝑰₀ is the incident intensity at X = 0 and </a:t>
                </a:r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intensity at a depth X, </a:t>
                </a:r>
              </a:p>
              <a:p>
                <a:pPr algn="l" rtl="0"/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 : absorption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coefficient. </a:t>
                </a:r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1180"/>
                <a:ext cx="8305800" cy="2677656"/>
              </a:xfrm>
              <a:prstGeom prst="rect">
                <a:avLst/>
              </a:prstGeom>
              <a:blipFill rotWithShape="1">
                <a:blip r:embed="rId4"/>
                <a:stretch>
                  <a:fillRect l="-1542" t="-2273" b="-522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half-value thickness (HVT) is the tissue thickness needed to decrease 𝑰ₒ   to 𝑰ₒ/2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          ½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𝑰ₒ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𝑰ₒ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𝒆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𝜶HVT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200" b="1" dirty="0"/>
              <a:t>HVT =ln (2)/ 2α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صورة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2196"/>
            <a:ext cx="6324600" cy="3881438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5" name="رابط كسهم مستقيم 4"/>
          <p:cNvCxnSpPr/>
          <p:nvPr/>
        </p:nvCxnSpPr>
        <p:spPr>
          <a:xfrm>
            <a:off x="1839686" y="1505908"/>
            <a:ext cx="57694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3026229" y="1422495"/>
            <a:ext cx="304800" cy="13061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3733800" y="1436973"/>
            <a:ext cx="304800" cy="13061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Example.4</a:t>
            </a:r>
          </a:p>
          <a:p>
            <a:pPr algn="l" rt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attenuation of sound intensity by 1 cm of bone at 0.8, 1.2   and 1.6 MHz?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  0.8 MHz, the HVT is 0.34 cm, there for 1 cm is about 3 HVT and intensity is reduced by 2³ , or by factor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     (1/2)^3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MHZ, the HVT is 0.21: 1 cm is nearly 5 HVT, and intensity is reduced by almost 2⁵, or by factor 32 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)^5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 MHz, the HVT is 0.11 cm : 1 cm is about 9HVT, and intensity is reduced by 2⁹, or by factor of 512 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)^9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1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33614" y="196335"/>
            <a:ext cx="8305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/>
            <a:r>
              <a:rPr lang="en-US" altLang="ar-IQ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Stethoscope</a:t>
            </a:r>
            <a:endParaRPr lang="en-US" altLang="ar-IQ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0" hangingPunct="0">
              <a:buFontTx/>
              <a:buChar char="•"/>
            </a:pPr>
            <a:r>
              <a:rPr lang="en-US" altLang="ar-IQ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act of listening sounds with a stethoscope is called mediate auscultation or usually just auscultation.</a:t>
            </a:r>
            <a:endParaRPr lang="en-US" altLang="ar-IQ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0" hangingPunct="0">
              <a:buFontTx/>
              <a:buChar char="•"/>
            </a:pPr>
            <a:r>
              <a:rPr lang="en-US" altLang="ar-IQ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main parts of a modern stethoscope are:</a:t>
            </a:r>
          </a:p>
          <a:p>
            <a:pPr marL="457200" indent="-457200" algn="l" rtl="0" eaLnBrk="0" hangingPunct="0">
              <a:buFont typeface="Wingdings" pitchFamily="2" charset="2"/>
              <a:buChar char="v"/>
            </a:pPr>
            <a:r>
              <a:rPr lang="en-US" altLang="ar-IQ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Bell, which is either open or closed by a thin diaphragm, </a:t>
            </a:r>
          </a:p>
          <a:p>
            <a:pPr marL="457200" indent="-457200" algn="l" rtl="0" eaLnBrk="0" hangingPunct="0">
              <a:buFont typeface="Wingdings" pitchFamily="2" charset="2"/>
              <a:buChar char="v"/>
            </a:pPr>
            <a:r>
              <a:rPr lang="en-US" altLang="ar-IQ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tubing and </a:t>
            </a:r>
          </a:p>
          <a:p>
            <a:pPr marL="457200" indent="-457200" algn="l" rtl="0" eaLnBrk="0" hangingPunct="0">
              <a:buFont typeface="Wingdings" pitchFamily="2" charset="2"/>
              <a:buChar char="v"/>
            </a:pPr>
            <a:r>
              <a:rPr lang="en-US" altLang="ar-IQ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earpieces.</a:t>
            </a:r>
            <a:endParaRPr lang="en-US" altLang="ar-IQ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0" hangingPunct="0"/>
            <a:endParaRPr lang="en-US" altLang="ar-IQ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IQ" sz="12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ar-IQ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AutoShape 2" descr="نتيجة بحث الصور عن STETHOSCOPe part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4" descr="نتيجة بحث الصور عن STETHOSCOPe parts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2" descr="https://ars.els-cdn.com/content/image/3-s2.0-B9780323077385100043-f04-03-9780323077385.jpg?_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11690"/>
            <a:ext cx="3384376" cy="252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19</a:t>
            </a:fld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5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Density, pressure and disturbance:-</a:t>
            </a:r>
          </a:p>
          <a:p>
            <a:pPr algn="l" rtl="0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rarefactions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also be described by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changes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atoms and molecules from their equilibriums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takes place in the medium,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density and pressure of the medium increase. 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rarefaction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takes place in the medium,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and pressure of the medium decrease. 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9" y="3733800"/>
            <a:ext cx="42767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568720"/>
            <a:ext cx="3657600" cy="213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3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2266" y="26064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bell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is an impedance matcher between the skin and the air and accumulates sounds from the contacted area.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skin under the open bell behaves like 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diaphragm.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skin diaphragm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has a natural resonant frequency at which it most effectively transmits sound;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75" y="4230966"/>
            <a:ext cx="3384376" cy="252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20</a:t>
            </a:fld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2266" y="260648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is possible to enhance the sound range of interest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changing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bell size 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varying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pressure of the bell against the skin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skin tension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low frequency heart murmur will appear to go away if the stethoscope is pressed hard against the skin.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2266" y="4238954"/>
            <a:ext cx="8353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bell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used to hear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frequency sound </a:t>
            </a:r>
            <a:endParaRPr lang="ar-SA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21</a:t>
            </a:fld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2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7" y="332656"/>
            <a:ext cx="85201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 bell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merely a bell with a diaphragm of known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resonant frequency, usually high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that tunes out-low frequency sound,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resonant frequency is controlled by the same factors that control the frequency of the open bell pressed against the skin.</a:t>
            </a: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closed bell stethoscope is primarily used for listening to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 sounds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which are of higher frequency ranges of heart and lung sounds.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01012" y="4005064"/>
            <a:ext cx="776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  bell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to hear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frequency sound </a:t>
            </a:r>
            <a:endParaRPr lang="ar-S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22</a:t>
            </a:fld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9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95423" y="1124744"/>
                <a:ext cx="8928992" cy="2471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1-It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is desirable to have a bell with as small a volume as possible.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The smaller the volume gas, the greater the pressure changes for given movement of the diaphragm at the end of the bell. 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(P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∝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  <a:endPara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2-The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volume of tubes should also be small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And there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should be little frictional loss of sound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to the walls of the tube.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3" y="1124744"/>
                <a:ext cx="8928992" cy="2471510"/>
              </a:xfrm>
              <a:prstGeom prst="rect">
                <a:avLst/>
              </a:prstGeom>
              <a:blipFill rotWithShape="0">
                <a:blip r:embed="rId3"/>
                <a:stretch>
                  <a:fillRect l="-1024" t="-197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مستطيل 3"/>
          <p:cNvSpPr/>
          <p:nvPr/>
        </p:nvSpPr>
        <p:spPr>
          <a:xfrm>
            <a:off x="592336" y="332655"/>
            <a:ext cx="6843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best shape for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stethoscope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23</a:t>
            </a:fld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4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24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15008" y="404664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Below about 100 Hz tube length does not greatly affect the efficiency.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above this frequency, decreases as the tube is lengthened.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At 200 Hz 15 dB is lost in changing from tube 7.5 cm long to tube 66 cm long.  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compromise is a tube with a length of about 25 cm and diameter of 0.3 cm.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4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0" y="836712"/>
            <a:ext cx="77048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9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increase and decrease in density and pressure are temporary.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the region of high density and pressure. 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Rarefaction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called the region of low density and pressure.</a:t>
            </a:r>
          </a:p>
        </p:txBody>
      </p:sp>
      <p:sp>
        <p:nvSpPr>
          <p:cNvPr id="3" name="Rectangle 1"/>
          <p:cNvSpPr/>
          <p:nvPr/>
        </p:nvSpPr>
        <p:spPr>
          <a:xfrm>
            <a:off x="170728" y="1947306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carried by the wave as potential and kinetic energy.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I of sound wave energy passing through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m²/s . Or watts per square meter for plane wave I is given by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35496" y="331140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½ </a:t>
            </a:r>
            <a:r>
              <a:rPr 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A²(2</a:t>
            </a:r>
            <a:r>
              <a:rPr 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f)² = ½ Z (AW)²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is the density of the medium 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V:  is the velocity of sound     ,f : is the frequency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3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5107056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intensity can also be expressed as</a:t>
            </a:r>
          </a:p>
          <a:p>
            <a:pPr algn="ctr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𝑰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=(Pₒ)²/ 2Z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maximum change in pressure.</a:t>
            </a: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1000" y="3810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is the angular frequency which equals 2π f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is the maximum displacement amplitude of atoms from equilibrium position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: equals ρ V, is the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impedance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83568" y="1950660"/>
            <a:ext cx="8155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relationship between acoustic pressure and the speed of particle vibration.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to density of a medium multiplied by propagation speed. Impedance units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rayl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(pascal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per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meter)</a:t>
            </a:r>
          </a:p>
          <a:p>
            <a:pPr algn="ctr" rtl="0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ρ V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72475" y="4027456"/>
            <a:ext cx="798769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Density increases, impedance increases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Propagation speed increases, impedance increases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9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sound wave with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697" y="3581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:is the incident pressure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: is the reflected pressure 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amplitude</a:t>
            </a:r>
          </a:p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T :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is the transmitted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pressure amplitude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06" y="1245055"/>
            <a:ext cx="3467100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907167"/>
            <a:ext cx="21145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68" y="2060848"/>
            <a:ext cx="29622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68202"/>
            <a:ext cx="11811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52400" y="4983815"/>
            <a:ext cx="8128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of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R/Aₒ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𝑻/𝑨ₒ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impedance of the two media, Z₁ and Z₂ 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9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611560" y="188640"/>
            <a:ext cx="8208912" cy="2870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Perpendicular incidence.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impedances of the two media at the boundary determine the strengths of the reflected and transmitted pulses.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ratio of R/Aₒ depends on acoustic impedance of the two media, Z₁ and Z₂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relationship is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/>
              <p:nvPr/>
            </p:nvSpPr>
            <p:spPr>
              <a:xfrm>
                <a:off x="2195736" y="3065386"/>
                <a:ext cx="4572000" cy="10948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°</m:t>
                              </m:r>
                            </m:sub>
                          </m:sSub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IQ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065386"/>
                <a:ext cx="4572000" cy="10948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/>
          <p:nvPr/>
        </p:nvSpPr>
        <p:spPr>
          <a:xfrm>
            <a:off x="62136" y="4223117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sound wave in air hitting the body,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₁ is the acoustic impedance of air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₂ is the a acoustic impedance of tissue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7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260648"/>
            <a:ext cx="4193007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Intensity reflection coefficient: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/>
              <p:cNvSpPr/>
              <p:nvPr/>
            </p:nvSpPr>
            <p:spPr>
              <a:xfrm>
                <a:off x="2411760" y="1046805"/>
                <a:ext cx="2576026" cy="76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IRC =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r-SA" sz="2800" dirty="0"/>
              </a:p>
            </p:txBody>
          </p:sp>
        </mc:Choice>
        <mc:Fallback xmlns=""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046805"/>
                <a:ext cx="2576026" cy="763992"/>
              </a:xfrm>
              <a:prstGeom prst="rect">
                <a:avLst/>
              </a:prstGeom>
              <a:blipFill rotWithShape="0">
                <a:blip r:embed="rId3"/>
                <a:stretch>
                  <a:fillRect l="-237" b="-24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ستطيل 12"/>
          <p:cNvSpPr/>
          <p:nvPr/>
        </p:nvSpPr>
        <p:spPr>
          <a:xfrm>
            <a:off x="153828" y="2061650"/>
            <a:ext cx="8685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Difference between impedances increases, IRC decreases.</a:t>
            </a:r>
            <a:endParaRPr lang="ar-SA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51521" y="2586462"/>
            <a:ext cx="8587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Z₁ = Z₂    There is no reflected wave and transmission to the sound medium is complete</a:t>
            </a:r>
          </a:p>
          <a:p>
            <a:pPr algn="l" rtl="0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Z₂ ˂ Z₁   The sign change indicates a phase change of reflected wave.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5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1"/>
          <p:cNvSpPr/>
          <p:nvPr/>
        </p:nvSpPr>
        <p:spPr>
          <a:xfrm>
            <a:off x="0" y="2119386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obvious that whenever acoustic impedances differ greatly there is almost complete reflection of sound intensity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reason heart sounds are poorly transmitted into the air adjacent to the chest.</a:t>
            </a:r>
          </a:p>
        </p:txBody>
      </p:sp>
      <p:sp>
        <p:nvSpPr>
          <p:cNvPr id="8" name="Rectangle 1"/>
          <p:cNvSpPr/>
          <p:nvPr/>
        </p:nvSpPr>
        <p:spPr>
          <a:xfrm>
            <a:off x="24687" y="551752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transmitted pressure amplitude T to the incident wave amplitude Aₒ    is </a:t>
            </a: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/𝑨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ₒ =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𝟐𝒁₂/(𝒁₁+𝒁₂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426653" y="4056351"/>
            <a:ext cx="6210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 transmission coefficient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rtl="0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ITC =1-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IRC )= 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Z₁/Z₂)(T/Aₒ)² </a:t>
            </a:r>
          </a:p>
        </p:txBody>
      </p:sp>
    </p:spTree>
    <p:extLst>
      <p:ext uri="{BB962C8B-B14F-4D97-AF65-F5344CB8AC3E}">
        <p14:creationId xmlns:p14="http://schemas.microsoft.com/office/powerpoint/2010/main" val="40962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  <p:sp>
        <p:nvSpPr>
          <p:cNvPr id="4" name="Rectangle 1"/>
          <p:cNvSpPr/>
          <p:nvPr/>
        </p:nvSpPr>
        <p:spPr>
          <a:xfrm>
            <a:off x="251520" y="423058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acoustic impedances of the two media are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almost all of the sound 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sound medium,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with similar acoustic impedance is called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impedance matching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sound energy into the body requires impedance matching.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57200" y="483669"/>
            <a:ext cx="836327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Perpendicular incidence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When a wave hits at an angle </a:t>
            </a:r>
            <a:r>
              <a:rPr lang="el-G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θ₁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not Perpendicular incidence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to a boundary between two media  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 Ө₁ / V₁ = sin Ө₂ / V₂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V₁ and V₂ are the velocities of sound in two media, Ө₁ is the angle of the incident wave, Ө₂ is the angle of the refracted sound wave. Because sound can be refracted, acoustic lenses can be constructed to focus sound waves.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5.9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6|3.3|85.9|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0.1|34.5|3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6|8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1|1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7|5.1|9.7|20.7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3.7|6.9|3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9.4|14.7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59.1|44.4|2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2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8|77.2|3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4.9|14.6|11.6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1290</TotalTime>
  <Words>1908</Words>
  <Application>Microsoft Office PowerPoint</Application>
  <PresentationFormat>عرض على الشاشة (3:4)‏</PresentationFormat>
  <Paragraphs>192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Times New Roman</vt:lpstr>
      <vt:lpstr>Wingdings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حساب Microsoft</cp:lastModifiedBy>
  <cp:revision>79</cp:revision>
  <dcterms:created xsi:type="dcterms:W3CDTF">2020-03-22T22:02:25Z</dcterms:created>
  <dcterms:modified xsi:type="dcterms:W3CDTF">2022-04-22T11:48:31Z</dcterms:modified>
</cp:coreProperties>
</file>